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67" r:id="rId10"/>
    <p:sldId id="270" r:id="rId11"/>
    <p:sldId id="269" r:id="rId12"/>
    <p:sldId id="268" r:id="rId13"/>
    <p:sldId id="266" r:id="rId14"/>
    <p:sldId id="260" r:id="rId15"/>
    <p:sldId id="265" r:id="rId16"/>
    <p:sldId id="264" r:id="rId17"/>
    <p:sldId id="263" r:id="rId18"/>
    <p:sldId id="262" r:id="rId19"/>
    <p:sldId id="261" r:id="rId20"/>
    <p:sldId id="259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9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623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Cardiorespiratory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Block Staff: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(block leader)              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37334" y="1275649"/>
            <a:ext cx="726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title: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382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Bader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Mustafa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Zainab Almnaseer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Farqad Alhamdani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Ban M. Saleh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Amani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Assad Hassan 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Qassim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Safa Asaad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Ghazi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Muzahim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836712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prolapse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known as ‘floppy’ mitral valve and is a common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of mild mitral regurgitation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.Some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are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 to be due to a developmental abnormality of the mitral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 and others due to degenerative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myxomatous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in a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mitral valve. Rarely, mitral valve prolapse may occur in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with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Marfan’s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syndrome.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prolapse is associated with a variety of typically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benign arrhythmias, atypical chest pain and a very small risk of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embolic stroke or transient ischaemic attack (TIA). Nevertheless,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long-term prognosis is good.</a:t>
            </a:r>
          </a:p>
        </p:txBody>
      </p:sp>
    </p:spTree>
    <p:extLst>
      <p:ext uri="{BB962C8B-B14F-4D97-AF65-F5344CB8AC3E}">
        <p14:creationId xmlns:p14="http://schemas.microsoft.com/office/powerpoint/2010/main" val="3812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068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251520" y="1403769"/>
            <a:ext cx="8424936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20688"/>
            <a:ext cx="2184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/>
          <a:stretch/>
        </p:blipFill>
        <p:spPr>
          <a:xfrm>
            <a:off x="107504" y="1390733"/>
            <a:ext cx="8712968" cy="43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92696"/>
            <a:ext cx="33682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 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3790" r="1909" b="1496"/>
          <a:stretch/>
        </p:blipFill>
        <p:spPr>
          <a:xfrm>
            <a:off x="395536" y="1844824"/>
            <a:ext cx="7344816" cy="18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7184" y="4576625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indication of surgery in MS and MR?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836712"/>
            <a:ext cx="5526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valve disease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" y="1764557"/>
            <a:ext cx="6649269" cy="3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0688"/>
            <a:ext cx="4147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1"/>
          <a:stretch/>
        </p:blipFill>
        <p:spPr>
          <a:xfrm>
            <a:off x="414337" y="1268760"/>
            <a:ext cx="8315325" cy="47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0688"/>
            <a:ext cx="2196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6409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6416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drug is contra indicated in patient with AS?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indication of surgery in AS?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regurgitation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condition can result from either disease of the aortic valve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cusps, infection, trauma or dilatation of the aortic root.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" y="2472200"/>
            <a:ext cx="8177213" cy="33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907" y="764704"/>
            <a:ext cx="4147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21450"/>
            <a:ext cx="5178524" cy="488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340768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the main pathology effecting the cardiac valve.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different clinical presentation of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heart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Knownig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main cause for the development of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heart disease. </a:t>
            </a:r>
          </a:p>
        </p:txBody>
      </p:sp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7" y="1052736"/>
            <a:ext cx="5948363" cy="3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and surgical ??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4069" y="2492896"/>
            <a:ext cx="3246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8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764704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disease:</a:t>
            </a:r>
          </a:p>
          <a:p>
            <a:pPr algn="just"/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stenosis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stenosis 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always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rheumatic in origin, although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older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it can be caused by heavy calcification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mitral valve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There is also a rare form of congenital mitral stenosis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rheumatic mitral stenosis, the mitral valve orifice 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 diminished by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fibrosis, calcification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valve leaflets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fusion of the cusps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subvalvular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apparatus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mitral valve orifice is normally about 5 cm2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diastole but can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reduced to &lt; 1 cm2 in severe mitral stenosis.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asymptomatic until the orifice is &lt; 2 cm2.</a:t>
            </a:r>
          </a:p>
        </p:txBody>
      </p:sp>
    </p:spTree>
    <p:extLst>
      <p:ext uri="{BB962C8B-B14F-4D97-AF65-F5344CB8AC3E}">
        <p14:creationId xmlns:p14="http://schemas.microsoft.com/office/powerpoint/2010/main" val="2184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980728"/>
            <a:ext cx="9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stenosis progresses, left ventricular filling becomes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dependent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left atrial contraction. There is dilatation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hypertrophy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LA and left atrial pressure rises,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to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venous congestion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breathlessness.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Atrial fibrillation is very common due to progressive dilatation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LA. Its onset often precipitates pulmonary oedema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accompanying tachycardia and loss of atrial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lead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marked haemodynamic deterioration and a rapid rise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left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AF, a more gradual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 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atrial pressure may occur. In the presence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AF, pulmonary hypertension may occur, which can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from pulmonary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oedema.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37" y="692696"/>
            <a:ext cx="3931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" y="1215916"/>
            <a:ext cx="8592926" cy="48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05" y="620688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4906"/>
            <a:ext cx="8352928" cy="4548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196752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764704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rgbClr val="009A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mild symptoms can be treated medically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intervention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balloon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valvuloplasty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mitral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valvotomy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mitral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 replacement should be considered if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remains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despite medical treatment or if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hypertension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develops.</a:t>
            </a:r>
          </a:p>
          <a:p>
            <a:pPr algn="just"/>
            <a:r>
              <a:rPr lang="en-GB" sz="2400" dirty="0">
                <a:solidFill>
                  <a:srgbClr val="009A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consists of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anticoagulation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the risk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systemic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embolism,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ventricular rate control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digoxin, β-blockers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rate-limiting calcium antagonists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AF, and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diuretic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control pulmonary congestion.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 prophylaxis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infective endocarditis is no longer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routinely recommended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83671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balloon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valvuloplasty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valve replacement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116752" cy="2521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1444336"/>
            <a:ext cx="1584176" cy="72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599481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regurgitation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Rheumatic disease is the principal cause in countries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rheumatic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 is common but elsewhere, including in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UK, other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are more important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Mitral regurgitation may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follow mitral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valvotomy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valvuloplasty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/>
          <a:stretch/>
        </p:blipFill>
        <p:spPr>
          <a:xfrm>
            <a:off x="755576" y="3212976"/>
            <a:ext cx="7200800" cy="20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1003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Berlin Sans FB Demi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Mohammed Adel</cp:lastModifiedBy>
  <cp:revision>44</cp:revision>
  <dcterms:created xsi:type="dcterms:W3CDTF">2021-02-24T17:08:28Z</dcterms:created>
  <dcterms:modified xsi:type="dcterms:W3CDTF">2022-03-25T15:16:44Z</dcterms:modified>
</cp:coreProperties>
</file>